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5" r:id="rId2"/>
    <p:sldId id="370" r:id="rId3"/>
    <p:sldId id="384" r:id="rId4"/>
    <p:sldId id="385" r:id="rId5"/>
    <p:sldId id="380" r:id="rId6"/>
    <p:sldId id="373" r:id="rId7"/>
    <p:sldId id="377" r:id="rId8"/>
    <p:sldId id="376" r:id="rId9"/>
    <p:sldId id="381" r:id="rId10"/>
    <p:sldId id="383" r:id="rId11"/>
    <p:sldId id="396" r:id="rId12"/>
    <p:sldId id="397" r:id="rId1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94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12192000" cy="1130301"/>
          </a:xfrm>
          <a:prstGeom prst="rect">
            <a:avLst/>
          </a:prstGeom>
          <a:solidFill>
            <a:srgbClr val="5EAB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52" y="6403980"/>
            <a:ext cx="688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522" y="333375"/>
            <a:ext cx="155258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556276"/>
            <a:ext cx="109728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2636912"/>
            <a:ext cx="109728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0928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101E806-C280-447E-A7E6-DF817DE261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252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1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06CA-5528-4C54-B3EA-8BE57116E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964" y="1540627"/>
            <a:ext cx="10065224" cy="872647"/>
          </a:xfrm>
        </p:spPr>
        <p:txBody>
          <a:bodyPr>
            <a:normAutofit fontScale="90000"/>
          </a:bodyPr>
          <a:lstStyle/>
          <a:p>
            <a:r>
              <a:rPr lang="de-DE" dirty="0"/>
              <a:t>Import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on </a:t>
            </a:r>
            <a:r>
              <a:rPr lang="de-DE" dirty="0" err="1"/>
              <a:t>food</a:t>
            </a:r>
            <a:r>
              <a:rPr lang="de-DE" dirty="0"/>
              <a:t> of non-</a:t>
            </a:r>
            <a:r>
              <a:rPr lang="de-DE" dirty="0" err="1"/>
              <a:t>animal</a:t>
            </a:r>
            <a:r>
              <a:rPr lang="de-DE" dirty="0"/>
              <a:t> </a:t>
            </a:r>
            <a:r>
              <a:rPr lang="de-DE" dirty="0" err="1"/>
              <a:t>origin</a:t>
            </a:r>
            <a:r>
              <a:rPr lang="de-DE" dirty="0"/>
              <a:t> </a:t>
            </a:r>
            <a:r>
              <a:rPr lang="de-DE"/>
              <a:t>– CIR 2019/1793 </a:t>
            </a:r>
            <a:r>
              <a:rPr lang="de-DE" dirty="0"/>
              <a:t>- update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34ED4-3D8F-4069-92B1-C070778F2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351" y="3815254"/>
            <a:ext cx="9659711" cy="62947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F83EC-7A2F-446B-A383-FC8BF0F86A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5097517"/>
            <a:ext cx="5040313" cy="1215016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 err="1"/>
              <a:t>Frucom</a:t>
            </a:r>
            <a:r>
              <a:rPr lang="de-DE" dirty="0"/>
              <a:t>,</a:t>
            </a:r>
            <a:br>
              <a:rPr lang="de-DE" dirty="0"/>
            </a:br>
            <a:r>
              <a:rPr lang="de-DE" dirty="0"/>
              <a:t> </a:t>
            </a:r>
            <a:r>
              <a:rPr lang="de-DE"/>
              <a:t>Brussels 13 April 2023</a:t>
            </a:r>
            <a:endParaRPr lang="de-DE" dirty="0"/>
          </a:p>
          <a:p>
            <a:endParaRPr lang="de-DE" dirty="0"/>
          </a:p>
          <a:p>
            <a:r>
              <a:rPr lang="de-DE" dirty="0"/>
              <a:t>Dr Tim Gumbel, Deputy Head of Unit G4 (Official </a:t>
            </a:r>
            <a:r>
              <a:rPr lang="de-DE" dirty="0" err="1"/>
              <a:t>controls</a:t>
            </a:r>
            <a:r>
              <a:rPr lang="de-DE" dirty="0"/>
              <a:t>), DG Health and Food Safety, European Commission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262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0D2E-CD99-43B4-9C92-891D0A4E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18301"/>
            <a:ext cx="10972800" cy="498947"/>
          </a:xfrm>
        </p:spPr>
        <p:txBody>
          <a:bodyPr/>
          <a:lstStyle/>
          <a:p>
            <a:pPr algn="ctr"/>
            <a:r>
              <a:rPr lang="en-IE" sz="3200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06EF-3748-4B6F-A0DA-C8985CD12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83" y="2055223"/>
            <a:ext cx="10972800" cy="3384476"/>
          </a:xfrm>
        </p:spPr>
        <p:txBody>
          <a:bodyPr/>
          <a:lstStyle/>
          <a:p>
            <a:r>
              <a:rPr lang="en-IE" sz="1600" dirty="0"/>
              <a:t>Data collection and analysis </a:t>
            </a:r>
          </a:p>
          <a:p>
            <a:r>
              <a:rPr lang="en-IE" sz="1600" dirty="0"/>
              <a:t>Discussion with Member States’ experts </a:t>
            </a:r>
          </a:p>
          <a:p>
            <a:r>
              <a:rPr lang="en-IE" sz="1600" dirty="0"/>
              <a:t>Opinion of the Standing Committee on Plants, Animals, Food and Feed (PAFF)</a:t>
            </a:r>
          </a:p>
          <a:p>
            <a:r>
              <a:rPr lang="en-IE" sz="1600" dirty="0"/>
              <a:t>Information to third countries on upcoming changes</a:t>
            </a:r>
          </a:p>
          <a:p>
            <a:r>
              <a:rPr lang="en-IE" sz="1600" dirty="0"/>
              <a:t>Adoption by the Commission</a:t>
            </a:r>
          </a:p>
          <a:p>
            <a:r>
              <a:rPr lang="en-IE" sz="1600" dirty="0"/>
              <a:t>Publication in Official Journal of the European Union</a:t>
            </a:r>
          </a:p>
          <a:p>
            <a:r>
              <a:rPr lang="en-IE" sz="1600" dirty="0"/>
              <a:t>Sanitary and Phytosanitary (SPS) notification submitted to the World Trade Organisation (WTO)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9364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9FDD-CD30-4CBE-BB79-9BCCBF77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68468"/>
            <a:ext cx="10972800" cy="936625"/>
          </a:xfrm>
        </p:spPr>
        <p:txBody>
          <a:bodyPr/>
          <a:lstStyle/>
          <a:p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fruits</a:t>
            </a:r>
            <a:r>
              <a:rPr lang="de-DE" dirty="0"/>
              <a:t> and </a:t>
            </a:r>
            <a:r>
              <a:rPr lang="de-DE" dirty="0" err="1"/>
              <a:t>nuts</a:t>
            </a:r>
            <a:r>
              <a:rPr lang="de-DE" dirty="0"/>
              <a:t> – Annex I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75C0-EF29-401F-99DB-D762CEB1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Aflatoxins:</a:t>
            </a:r>
            <a:r>
              <a:rPr lang="de-DE" dirty="0"/>
              <a:t> 	</a:t>
            </a:r>
            <a:r>
              <a:rPr lang="de-DE" dirty="0" err="1"/>
              <a:t>Groundnuts</a:t>
            </a:r>
            <a:r>
              <a:rPr lang="de-DE" dirty="0"/>
              <a:t> (China,</a:t>
            </a:r>
            <a:r>
              <a:rPr lang="lv-LV" dirty="0"/>
              <a:t> </a:t>
            </a:r>
            <a:r>
              <a:rPr lang="de-DE" dirty="0"/>
              <a:t>[Senegal], US), 					</a:t>
            </a:r>
            <a:r>
              <a:rPr lang="de-DE" dirty="0" err="1"/>
              <a:t>Hazelnuts</a:t>
            </a:r>
            <a:r>
              <a:rPr lang="de-DE" dirty="0"/>
              <a:t> (</a:t>
            </a:r>
            <a:r>
              <a:rPr lang="de-DE" dirty="0" err="1"/>
              <a:t>Azerbaijan</a:t>
            </a:r>
            <a:r>
              <a:rPr lang="de-DE" dirty="0"/>
              <a:t>, Georgia), </a:t>
            </a:r>
            <a:r>
              <a:rPr lang="de-DE" i="1" dirty="0"/>
              <a:t>Brazil </a:t>
            </a:r>
            <a:r>
              <a:rPr lang="de-DE" i="1" dirty="0" err="1"/>
              <a:t>nuts</a:t>
            </a:r>
            <a:r>
              <a:rPr lang="de-DE" i="1" dirty="0"/>
              <a:t> (Brazil)</a:t>
            </a:r>
          </a:p>
          <a:p>
            <a:r>
              <a:rPr lang="de-DE" b="1" dirty="0"/>
              <a:t>Pesticide </a:t>
            </a:r>
            <a:r>
              <a:rPr lang="de-DE" b="1" dirty="0" err="1"/>
              <a:t>residues</a:t>
            </a:r>
            <a:r>
              <a:rPr lang="de-DE" dirty="0"/>
              <a:t>: </a:t>
            </a:r>
            <a:r>
              <a:rPr lang="de-DE" dirty="0" err="1"/>
              <a:t>Groundnuts</a:t>
            </a:r>
            <a:r>
              <a:rPr lang="de-DE" dirty="0"/>
              <a:t> (Brazil), </a:t>
            </a:r>
            <a:r>
              <a:rPr lang="de-DE" dirty="0" err="1"/>
              <a:t>dried</a:t>
            </a:r>
            <a:r>
              <a:rPr lang="de-DE" dirty="0"/>
              <a:t> Oranges  (Egypt), 			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lemons</a:t>
            </a:r>
            <a:r>
              <a:rPr lang="de-DE" dirty="0"/>
              <a:t> (</a:t>
            </a:r>
            <a:r>
              <a:rPr lang="en-GB" b="1" dirty="0" err="1">
                <a:effectLst/>
              </a:rPr>
              <a:t>Türkiye</a:t>
            </a:r>
            <a:r>
              <a:rPr lang="de-DE" dirty="0"/>
              <a:t>)</a:t>
            </a:r>
          </a:p>
          <a:p>
            <a:r>
              <a:rPr lang="de-DE" b="1" dirty="0"/>
              <a:t>Cyanide: 	</a:t>
            </a:r>
            <a:r>
              <a:rPr lang="de-DE" dirty="0" err="1"/>
              <a:t>unprocessed</a:t>
            </a:r>
            <a:r>
              <a:rPr lang="de-DE" dirty="0"/>
              <a:t> apricot </a:t>
            </a:r>
            <a:r>
              <a:rPr lang="de-DE" dirty="0" err="1"/>
              <a:t>kernels</a:t>
            </a:r>
            <a:r>
              <a:rPr lang="de-DE" dirty="0"/>
              <a:t> (</a:t>
            </a:r>
            <a:r>
              <a:rPr lang="en-GB" b="1" dirty="0" err="1">
                <a:effectLst/>
              </a:rPr>
              <a:t>Türkiye</a:t>
            </a:r>
            <a:r>
              <a:rPr lang="de-DE" dirty="0"/>
              <a:t>)</a:t>
            </a:r>
          </a:p>
          <a:p>
            <a:r>
              <a:rPr lang="de-DE" b="1" dirty="0" err="1"/>
              <a:t>Sulphites</a:t>
            </a:r>
            <a:r>
              <a:rPr lang="de-DE" b="1" dirty="0"/>
              <a:t>: 	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apricots</a:t>
            </a:r>
            <a:r>
              <a:rPr lang="de-DE" dirty="0"/>
              <a:t> ([</a:t>
            </a:r>
            <a:r>
              <a:rPr lang="de-DE" dirty="0" err="1"/>
              <a:t>Uzbekistan</a:t>
            </a:r>
            <a:r>
              <a:rPr lang="de-DE" dirty="0"/>
              <a:t>])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920746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12D9-0B11-4D06-AC67-144F811A1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fruits</a:t>
            </a:r>
            <a:r>
              <a:rPr lang="de-DE" dirty="0"/>
              <a:t> and </a:t>
            </a:r>
            <a:r>
              <a:rPr lang="de-DE" dirty="0" err="1"/>
              <a:t>nuts</a:t>
            </a:r>
            <a:r>
              <a:rPr lang="de-DE" dirty="0"/>
              <a:t> – Annex II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AE3D-229D-4273-9365-78393E109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72862"/>
            <a:ext cx="10972800" cy="3384476"/>
          </a:xfrm>
        </p:spPr>
        <p:txBody>
          <a:bodyPr/>
          <a:lstStyle/>
          <a:p>
            <a:r>
              <a:rPr lang="de-DE" b="1" dirty="0"/>
              <a:t>Aflatoxins:</a:t>
            </a:r>
            <a:r>
              <a:rPr lang="de-DE" dirty="0"/>
              <a:t> 	</a:t>
            </a:r>
            <a:r>
              <a:rPr lang="de-DE" dirty="0" err="1"/>
              <a:t>Groundnuts</a:t>
            </a:r>
            <a:r>
              <a:rPr lang="de-DE" dirty="0"/>
              <a:t> (</a:t>
            </a:r>
            <a:r>
              <a:rPr lang="de-DE" dirty="0" err="1"/>
              <a:t>Bolivia</a:t>
            </a:r>
            <a:r>
              <a:rPr lang="de-DE" dirty="0"/>
              <a:t>, </a:t>
            </a:r>
            <a:r>
              <a:rPr lang="lv-LV" b="1" dirty="0" err="1"/>
              <a:t>Egypt</a:t>
            </a:r>
            <a:r>
              <a:rPr lang="lv-LV" dirty="0"/>
              <a:t>, </a:t>
            </a:r>
            <a:r>
              <a:rPr lang="lv-LV" dirty="0" err="1"/>
              <a:t>Ghana</a:t>
            </a:r>
            <a:r>
              <a:rPr lang="lv-LV" dirty="0"/>
              <a:t>,</a:t>
            </a:r>
            <a:r>
              <a:rPr lang="de-DE" dirty="0"/>
              <a:t> [Gambia], 			</a:t>
            </a:r>
            <a:r>
              <a:rPr lang="de-DE" b="1" dirty="0"/>
              <a:t>India</a:t>
            </a:r>
            <a:r>
              <a:rPr lang="de-DE" dirty="0"/>
              <a:t>, [Sudan]),	</a:t>
            </a:r>
          </a:p>
          <a:p>
            <a:pPr indent="0">
              <a:buNone/>
            </a:pPr>
            <a:r>
              <a:rPr lang="de-DE" dirty="0"/>
              <a:t>			</a:t>
            </a:r>
            <a:r>
              <a:rPr lang="de-DE" dirty="0" err="1"/>
              <a:t>Pistachios</a:t>
            </a:r>
            <a:r>
              <a:rPr lang="de-DE" dirty="0"/>
              <a:t> (</a:t>
            </a:r>
            <a:r>
              <a:rPr lang="de-DE" b="1" dirty="0"/>
              <a:t>Iran</a:t>
            </a:r>
            <a:r>
              <a:rPr lang="de-DE" dirty="0"/>
              <a:t>, </a:t>
            </a:r>
            <a:r>
              <a:rPr lang="en-GB" b="1" dirty="0" err="1">
                <a:effectLst/>
              </a:rPr>
              <a:t>Türkiye</a:t>
            </a:r>
            <a:r>
              <a:rPr lang="de-DE" dirty="0"/>
              <a:t> – </a:t>
            </a:r>
            <a:r>
              <a:rPr lang="de-DE" dirty="0" err="1"/>
              <a:t>country</a:t>
            </a:r>
            <a:r>
              <a:rPr lang="de-DE" dirty="0"/>
              <a:t> of </a:t>
            </a:r>
            <a:r>
              <a:rPr lang="de-DE" dirty="0" err="1"/>
              <a:t>origin</a:t>
            </a:r>
            <a:r>
              <a:rPr lang="de-DE" dirty="0"/>
              <a:t>), 				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figs</a:t>
            </a:r>
            <a:r>
              <a:rPr lang="de-DE" dirty="0"/>
              <a:t> (</a:t>
            </a:r>
            <a:r>
              <a:rPr lang="en-GB" dirty="0" err="1">
                <a:effectLst/>
              </a:rPr>
              <a:t>Türkiye</a:t>
            </a:r>
            <a:r>
              <a:rPr lang="de-DE" dirty="0"/>
              <a:t>)</a:t>
            </a:r>
          </a:p>
          <a:p>
            <a:pPr indent="0">
              <a:buNone/>
            </a:pPr>
            <a:r>
              <a:rPr lang="de-DE" dirty="0">
                <a:solidFill>
                  <a:srgbClr val="FFC000"/>
                </a:solidFill>
              </a:rPr>
              <a:t>			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peppers</a:t>
            </a:r>
            <a:r>
              <a:rPr lang="de-DE" dirty="0"/>
              <a:t> of </a:t>
            </a:r>
            <a:r>
              <a:rPr lang="de-DE" dirty="0" err="1"/>
              <a:t>genus</a:t>
            </a:r>
            <a:r>
              <a:rPr lang="de-DE" dirty="0"/>
              <a:t> </a:t>
            </a:r>
            <a:r>
              <a:rPr lang="de-DE" dirty="0" err="1"/>
              <a:t>Capsicum</a:t>
            </a:r>
            <a:r>
              <a:rPr lang="de-DE" dirty="0"/>
              <a:t> (Sri Lanka)</a:t>
            </a:r>
          </a:p>
          <a:p>
            <a:pPr marL="342900"/>
            <a:r>
              <a:rPr lang="de-DE" b="1" dirty="0" err="1"/>
              <a:t>Pesticide</a:t>
            </a:r>
            <a:r>
              <a:rPr lang="de-DE" b="1" dirty="0"/>
              <a:t> </a:t>
            </a:r>
            <a:r>
              <a:rPr lang="de-DE" b="1" dirty="0" err="1"/>
              <a:t>residues</a:t>
            </a:r>
            <a:r>
              <a:rPr lang="de-DE" b="1" dirty="0"/>
              <a:t>: 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mandarins</a:t>
            </a:r>
            <a:r>
              <a:rPr lang="de-DE" dirty="0"/>
              <a:t>, </a:t>
            </a:r>
            <a:r>
              <a:rPr lang="de-DE" dirty="0" err="1"/>
              <a:t>dried</a:t>
            </a:r>
            <a:r>
              <a:rPr lang="de-DE" dirty="0"/>
              <a:t> oranges (</a:t>
            </a:r>
            <a:r>
              <a:rPr lang="en-GB" dirty="0" err="1">
                <a:effectLst/>
              </a:rPr>
              <a:t>Türkiye</a:t>
            </a:r>
            <a:r>
              <a:rPr lang="de-DE" dirty="0"/>
              <a:t>)</a:t>
            </a:r>
          </a:p>
          <a:p>
            <a:pPr indent="0">
              <a:buNone/>
            </a:pPr>
            <a:endParaRPr lang="en-I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5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1772295"/>
            <a:ext cx="11593287" cy="936625"/>
          </a:xfrm>
        </p:spPr>
        <p:txBody>
          <a:bodyPr/>
          <a:lstStyle/>
          <a:p>
            <a:pPr algn="ctr"/>
            <a:r>
              <a:rPr lang="fr-BE" sz="3200" dirty="0"/>
              <a:t>F</a:t>
            </a:r>
            <a:r>
              <a:rPr lang="en-US" sz="3200" dirty="0" err="1"/>
              <a:t>ood</a:t>
            </a:r>
            <a:r>
              <a:rPr lang="en-US" sz="3200" dirty="0"/>
              <a:t> and feed of non-animal origin subject to official controls upon entry into the Union</a:t>
            </a:r>
            <a:br>
              <a:rPr lang="en-US" sz="3200" dirty="0"/>
            </a:br>
            <a:r>
              <a:rPr lang="en-GB" sz="3200" b="1" dirty="0"/>
              <a:t>Regulation (EU) 2019/1793</a:t>
            </a:r>
            <a:endParaRPr lang="en-US" sz="3200" b="1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39261" y="3220639"/>
            <a:ext cx="10513477" cy="2867695"/>
            <a:chOff x="852" y="2963"/>
            <a:chExt cx="3374" cy="785"/>
          </a:xfrm>
          <a:solidFill>
            <a:srgbClr val="034EA2"/>
          </a:solidFill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919" y="2963"/>
              <a:ext cx="1241" cy="785"/>
            </a:xfrm>
            <a:custGeom>
              <a:avLst/>
              <a:gdLst>
                <a:gd name="T0" fmla="*/ 0 w 1461"/>
                <a:gd name="T1" fmla="*/ 0 h 1885"/>
                <a:gd name="T2" fmla="*/ 471 w 1461"/>
                <a:gd name="T3" fmla="*/ 0 h 1885"/>
                <a:gd name="T4" fmla="*/ 471 w 1461"/>
                <a:gd name="T5" fmla="*/ 4 h 1885"/>
                <a:gd name="T6" fmla="*/ 482 w 1461"/>
                <a:gd name="T7" fmla="*/ 4 h 1885"/>
                <a:gd name="T8" fmla="*/ 512 w 1461"/>
                <a:gd name="T9" fmla="*/ 3 h 1885"/>
                <a:gd name="T10" fmla="*/ 549 w 1461"/>
                <a:gd name="T11" fmla="*/ 5 h 1885"/>
                <a:gd name="T12" fmla="*/ 512 w 1461"/>
                <a:gd name="T13" fmla="*/ 6 h 1885"/>
                <a:gd name="T14" fmla="*/ 482 w 1461"/>
                <a:gd name="T15" fmla="*/ 5 h 1885"/>
                <a:gd name="T16" fmla="*/ 471 w 1461"/>
                <a:gd name="T17" fmla="*/ 5 h 1885"/>
                <a:gd name="T18" fmla="*/ 471 w 1461"/>
                <a:gd name="T19" fmla="*/ 10 h 1885"/>
                <a:gd name="T20" fmla="*/ 0 w 1461"/>
                <a:gd name="T21" fmla="*/ 10 h 1885"/>
                <a:gd name="T22" fmla="*/ 0 w 1461"/>
                <a:gd name="T23" fmla="*/ 5 h 1885"/>
                <a:gd name="T24" fmla="*/ 10 w 1461"/>
                <a:gd name="T25" fmla="*/ 5 h 1885"/>
                <a:gd name="T26" fmla="*/ 40 w 1461"/>
                <a:gd name="T27" fmla="*/ 6 h 1885"/>
                <a:gd name="T28" fmla="*/ 78 w 1461"/>
                <a:gd name="T29" fmla="*/ 5 h 1885"/>
                <a:gd name="T30" fmla="*/ 42 w 1461"/>
                <a:gd name="T31" fmla="*/ 3 h 1885"/>
                <a:gd name="T32" fmla="*/ 9 w 1461"/>
                <a:gd name="T33" fmla="*/ 4 h 1885"/>
                <a:gd name="T34" fmla="*/ 0 w 1461"/>
                <a:gd name="T35" fmla="*/ 4 h 1885"/>
                <a:gd name="T36" fmla="*/ 0 w 1461"/>
                <a:gd name="T37" fmla="*/ 0 h 18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1"/>
                <a:gd name="T58" fmla="*/ 0 h 1885"/>
                <a:gd name="T59" fmla="*/ 1461 w 1461"/>
                <a:gd name="T60" fmla="*/ 1885 h 18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1069"/>
                  </a:lnTo>
                  <a:lnTo>
                    <a:pt x="27" y="1069"/>
                  </a:lnTo>
                  <a:cubicBezTo>
                    <a:pt x="27" y="1069"/>
                    <a:pt x="44" y="1210"/>
                    <a:pt x="106" y="1210"/>
                  </a:cubicBezTo>
                  <a:cubicBezTo>
                    <a:pt x="168" y="1210"/>
                    <a:pt x="206" y="1031"/>
                    <a:pt x="207" y="942"/>
                  </a:cubicBezTo>
                  <a:cubicBezTo>
                    <a:pt x="208" y="853"/>
                    <a:pt x="166" y="673"/>
                    <a:pt x="111" y="673"/>
                  </a:cubicBezTo>
                  <a:cubicBezTo>
                    <a:pt x="56" y="673"/>
                    <a:pt x="43" y="786"/>
                    <a:pt x="25" y="808"/>
                  </a:cubicBezTo>
                  <a:lnTo>
                    <a:pt x="0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8D2F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84" y="2963"/>
              <a:ext cx="1242" cy="785"/>
            </a:xfrm>
            <a:custGeom>
              <a:avLst/>
              <a:gdLst>
                <a:gd name="T0" fmla="*/ 0 w 1461"/>
                <a:gd name="T1" fmla="*/ 0 h 1885"/>
                <a:gd name="T2" fmla="*/ 1066 w 1461"/>
                <a:gd name="T3" fmla="*/ 0 h 1885"/>
                <a:gd name="T4" fmla="*/ 1066 w 1461"/>
                <a:gd name="T5" fmla="*/ 336 h 1885"/>
                <a:gd name="T6" fmla="*/ 1089 w 1461"/>
                <a:gd name="T7" fmla="*/ 336 h 1885"/>
                <a:gd name="T8" fmla="*/ 1160 w 1461"/>
                <a:gd name="T9" fmla="*/ 280 h 1885"/>
                <a:gd name="T10" fmla="*/ 1242 w 1461"/>
                <a:gd name="T11" fmla="*/ 392 h 1885"/>
                <a:gd name="T12" fmla="*/ 1160 w 1461"/>
                <a:gd name="T13" fmla="*/ 505 h 1885"/>
                <a:gd name="T14" fmla="*/ 1089 w 1461"/>
                <a:gd name="T15" fmla="*/ 445 h 1885"/>
                <a:gd name="T16" fmla="*/ 1066 w 1461"/>
                <a:gd name="T17" fmla="*/ 445 h 1885"/>
                <a:gd name="T18" fmla="*/ 1066 w 1461"/>
                <a:gd name="T19" fmla="*/ 785 h 1885"/>
                <a:gd name="T20" fmla="*/ 0 w 1461"/>
                <a:gd name="T21" fmla="*/ 785 h 1885"/>
                <a:gd name="T22" fmla="*/ 0 w 1461"/>
                <a:gd name="T23" fmla="*/ 445 h 1885"/>
                <a:gd name="T24" fmla="*/ 23 w 1461"/>
                <a:gd name="T25" fmla="*/ 445 h 1885"/>
                <a:gd name="T26" fmla="*/ 90 w 1461"/>
                <a:gd name="T27" fmla="*/ 504 h 1885"/>
                <a:gd name="T28" fmla="*/ 176 w 1461"/>
                <a:gd name="T29" fmla="*/ 392 h 1885"/>
                <a:gd name="T30" fmla="*/ 94 w 1461"/>
                <a:gd name="T31" fmla="*/ 280 h 1885"/>
                <a:gd name="T32" fmla="*/ 21 w 1461"/>
                <a:gd name="T33" fmla="*/ 336 h 1885"/>
                <a:gd name="T34" fmla="*/ 0 w 1461"/>
                <a:gd name="T35" fmla="*/ 336 h 1885"/>
                <a:gd name="T36" fmla="*/ 0 w 1461"/>
                <a:gd name="T37" fmla="*/ 0 h 18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1"/>
                <a:gd name="T58" fmla="*/ 0 h 1885"/>
                <a:gd name="T59" fmla="*/ 1461 w 1461"/>
                <a:gd name="T60" fmla="*/ 1885 h 18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1069"/>
                  </a:lnTo>
                  <a:lnTo>
                    <a:pt x="27" y="1069"/>
                  </a:lnTo>
                  <a:cubicBezTo>
                    <a:pt x="27" y="1069"/>
                    <a:pt x="44" y="1210"/>
                    <a:pt x="106" y="1210"/>
                  </a:cubicBezTo>
                  <a:cubicBezTo>
                    <a:pt x="168" y="1210"/>
                    <a:pt x="206" y="1031"/>
                    <a:pt x="207" y="942"/>
                  </a:cubicBezTo>
                  <a:cubicBezTo>
                    <a:pt x="208" y="853"/>
                    <a:pt x="166" y="673"/>
                    <a:pt x="111" y="673"/>
                  </a:cubicBezTo>
                  <a:cubicBezTo>
                    <a:pt x="56" y="673"/>
                    <a:pt x="43" y="786"/>
                    <a:pt x="25" y="808"/>
                  </a:cubicBezTo>
                  <a:lnTo>
                    <a:pt x="0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C08A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852" y="2963"/>
              <a:ext cx="1242" cy="785"/>
            </a:xfrm>
            <a:custGeom>
              <a:avLst/>
              <a:gdLst>
                <a:gd name="T0" fmla="*/ 0 w 1461"/>
                <a:gd name="T1" fmla="*/ 0 h 1885"/>
                <a:gd name="T2" fmla="*/ 474 w 1461"/>
                <a:gd name="T3" fmla="*/ 0 h 1885"/>
                <a:gd name="T4" fmla="*/ 474 w 1461"/>
                <a:gd name="T5" fmla="*/ 4 h 1885"/>
                <a:gd name="T6" fmla="*/ 484 w 1461"/>
                <a:gd name="T7" fmla="*/ 4 h 1885"/>
                <a:gd name="T8" fmla="*/ 514 w 1461"/>
                <a:gd name="T9" fmla="*/ 3 h 1885"/>
                <a:gd name="T10" fmla="*/ 552 w 1461"/>
                <a:gd name="T11" fmla="*/ 5 h 1885"/>
                <a:gd name="T12" fmla="*/ 514 w 1461"/>
                <a:gd name="T13" fmla="*/ 6 h 1885"/>
                <a:gd name="T14" fmla="*/ 484 w 1461"/>
                <a:gd name="T15" fmla="*/ 5 h 1885"/>
                <a:gd name="T16" fmla="*/ 474 w 1461"/>
                <a:gd name="T17" fmla="*/ 5 h 1885"/>
                <a:gd name="T18" fmla="*/ 474 w 1461"/>
                <a:gd name="T19" fmla="*/ 10 h 1885"/>
                <a:gd name="T20" fmla="*/ 0 w 1461"/>
                <a:gd name="T21" fmla="*/ 10 h 1885"/>
                <a:gd name="T22" fmla="*/ 0 w 1461"/>
                <a:gd name="T23" fmla="*/ 0 h 18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61"/>
                <a:gd name="T37" fmla="*/ 0 h 1885"/>
                <a:gd name="T38" fmla="*/ 1461 w 1461"/>
                <a:gd name="T39" fmla="*/ 1885 h 18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858B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075854" y="3233675"/>
            <a:ext cx="29319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I</a:t>
            </a: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temporary increase of official controls 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9816" y="3233675"/>
            <a:ext cx="29319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II</a:t>
            </a: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special conditions (certificate + analysis results) and increase of official controls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24192" y="3212976"/>
            <a:ext cx="27922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</a:t>
            </a:r>
            <a:r>
              <a:rPr lang="en-IE" sz="2000" dirty="0" err="1">
                <a:solidFill>
                  <a:schemeClr val="bg1"/>
                </a:solidFill>
                <a:latin typeface="Verdana"/>
              </a:rPr>
              <a:t>IIa</a:t>
            </a:r>
            <a:endParaRPr lang="en-IE" sz="2000" dirty="0">
              <a:solidFill>
                <a:schemeClr val="bg1"/>
              </a:solidFill>
              <a:latin typeface="Verdana"/>
            </a:endParaRP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suspension of entry into the Union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6589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A483-DB89-4B01-80EA-A4A1D9E5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38264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Annex I – increased official controls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E00A-3659-444C-9F83-D5D0219BB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5260"/>
            <a:ext cx="10972800" cy="3384476"/>
          </a:xfrm>
        </p:spPr>
        <p:txBody>
          <a:bodyPr/>
          <a:lstStyle/>
          <a:p>
            <a:r>
              <a:rPr lang="en-IE" dirty="0"/>
              <a:t>Increased official controls at the border control posts of entry into the Union</a:t>
            </a:r>
          </a:p>
          <a:p>
            <a:r>
              <a:rPr lang="en-IE" dirty="0"/>
              <a:t>Measures affecting operators and indirectly third country</a:t>
            </a:r>
          </a:p>
          <a:p>
            <a:r>
              <a:rPr lang="en-IE" dirty="0"/>
              <a:t>Required prenotification with first part of CHED-D – Regulation (EU) 2019/1013</a:t>
            </a:r>
          </a:p>
          <a:p>
            <a:r>
              <a:rPr lang="en-IE" dirty="0"/>
              <a:t>Documentary control and randomly selected consignments for identity and physical checks including sampling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5704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003F5-E0A7-4F53-8C8B-22F180EC0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8231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Annex II - special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FA02F-B33F-4EF8-B2D8-5E9C3568B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4856"/>
            <a:ext cx="10972800" cy="3384476"/>
          </a:xfrm>
        </p:spPr>
        <p:txBody>
          <a:bodyPr/>
          <a:lstStyle/>
          <a:p>
            <a:r>
              <a:rPr lang="en-IE" dirty="0"/>
              <a:t>Special import conditions – specific responsibility is placed on competent authorities of third countries.</a:t>
            </a:r>
          </a:p>
          <a:p>
            <a:r>
              <a:rPr lang="en-IE" dirty="0"/>
              <a:t>Consignments should be accompanied by:</a:t>
            </a:r>
          </a:p>
          <a:p>
            <a:pPr lvl="1"/>
            <a:r>
              <a:rPr lang="en-IE" dirty="0"/>
              <a:t>Results of sampling and test results;</a:t>
            </a:r>
          </a:p>
          <a:p>
            <a:pPr lvl="1"/>
            <a:r>
              <a:rPr lang="en-IE" dirty="0"/>
              <a:t>Official certificate issued by the competent authority of third country</a:t>
            </a:r>
          </a:p>
          <a:p>
            <a:r>
              <a:rPr lang="en-IE" dirty="0"/>
              <a:t>Required prenotification with first part of CHED-D – Regulation (EU) 2019/1013</a:t>
            </a:r>
          </a:p>
          <a:p>
            <a:r>
              <a:rPr lang="en-IE" dirty="0"/>
              <a:t>Documentary control and randomly selected consignments for identity and physical checks including sampling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13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B0B3-5289-4B66-978B-4FD18791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Listing of </a:t>
            </a:r>
            <a:r>
              <a:rPr lang="de-DE" dirty="0" err="1"/>
              <a:t>commodities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6A8EF-A92C-4EC5-894F-574736DEA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Combination of :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Origin (country </a:t>
            </a:r>
            <a:r>
              <a:rPr lang="en-IE"/>
              <a:t>of origin)</a:t>
            </a:r>
            <a:endParaRPr lang="en-IE" dirty="0"/>
          </a:p>
          <a:p>
            <a:pPr lvl="1">
              <a:spcAft>
                <a:spcPts val="600"/>
              </a:spcAft>
            </a:pPr>
            <a:r>
              <a:rPr lang="en-IE" dirty="0"/>
              <a:t>Description of commodity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CN code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Hazard</a:t>
            </a:r>
          </a:p>
          <a:p>
            <a:r>
              <a:rPr lang="en-IE" dirty="0"/>
              <a:t>The same commodity may be listed for one or more hazards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294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Regular reviews of </a:t>
            </a:r>
            <a:br>
              <a:rPr lang="en-IE" dirty="0"/>
            </a:br>
            <a:r>
              <a:rPr lang="en-IE" dirty="0"/>
              <a:t>Regulation (EU) 2019/1793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36912"/>
            <a:ext cx="10972800" cy="3816424"/>
          </a:xfrm>
        </p:spPr>
        <p:txBody>
          <a:bodyPr/>
          <a:lstStyle/>
          <a:p>
            <a:pPr indent="0" algn="just">
              <a:buNone/>
            </a:pPr>
            <a:r>
              <a:rPr lang="en-US" sz="1800" dirty="0"/>
              <a:t>Review by the Commission</a:t>
            </a:r>
          </a:p>
          <a:p>
            <a:pPr marL="285750" indent="-285750" algn="just"/>
            <a:r>
              <a:rPr lang="en-US" sz="1800" dirty="0"/>
              <a:t>on a regular basis (not exceeding six months)</a:t>
            </a:r>
          </a:p>
          <a:p>
            <a:pPr marL="285750" indent="-285750" algn="just"/>
            <a:r>
              <a:rPr lang="en-US" sz="1800" dirty="0"/>
              <a:t>in light of </a:t>
            </a:r>
            <a:r>
              <a:rPr lang="en-US" sz="1800" b="1" dirty="0"/>
              <a:t>new information related to risks and non-compliance</a:t>
            </a:r>
            <a:r>
              <a:rPr lang="en-US" sz="1800" dirty="0"/>
              <a:t>. </a:t>
            </a:r>
          </a:p>
          <a:p>
            <a:pPr marL="285750" indent="-285750" algn="just"/>
            <a:r>
              <a:rPr lang="en-US" sz="1800" dirty="0"/>
              <a:t>In case of an emerging risk/ widespread serious non-compliance, a safeguard measure may be imposed at any moment, independent of the regular reviews, in reaction to imminent problems.</a:t>
            </a:r>
          </a:p>
          <a:p>
            <a:pPr indent="0" algn="just">
              <a:buNone/>
            </a:pPr>
            <a:endParaRPr lang="fr-BE" sz="1800" dirty="0"/>
          </a:p>
          <a:p>
            <a:pPr indent="0" algn="just">
              <a:buNone/>
            </a:pPr>
            <a:r>
              <a:rPr lang="fr-BE" sz="1800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9330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9F43-3D26-43DA-B497-DBB432415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03727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Sources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6ADBE-1EE1-43E5-B312-DE5B794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40352"/>
            <a:ext cx="10972800" cy="3384476"/>
          </a:xfrm>
        </p:spPr>
        <p:txBody>
          <a:bodyPr/>
          <a:lstStyle/>
          <a:p>
            <a:r>
              <a:rPr lang="en-IE" dirty="0"/>
              <a:t>Member State proposals</a:t>
            </a:r>
          </a:p>
          <a:p>
            <a:r>
              <a:rPr lang="en-IE" dirty="0"/>
              <a:t>Information from third countries (action plans)</a:t>
            </a:r>
          </a:p>
          <a:p>
            <a:r>
              <a:rPr lang="en-IE" dirty="0"/>
              <a:t>Commission controls in third countries</a:t>
            </a:r>
          </a:p>
          <a:p>
            <a:r>
              <a:rPr lang="en-IE" dirty="0"/>
              <a:t>European Food Safety Authority</a:t>
            </a:r>
          </a:p>
          <a:p>
            <a:r>
              <a:rPr lang="en-IE" dirty="0"/>
              <a:t>Results of official controls in TRACES-NT system</a:t>
            </a:r>
          </a:p>
          <a:p>
            <a:r>
              <a:rPr lang="en-IE" dirty="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3465986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4DEB-0554-4A5E-8158-0BF53E61C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39" y="1146973"/>
            <a:ext cx="10972800" cy="936625"/>
          </a:xfrm>
        </p:spPr>
        <p:txBody>
          <a:bodyPr/>
          <a:lstStyle/>
          <a:p>
            <a:pPr algn="ctr"/>
            <a:r>
              <a:rPr lang="en-IE" sz="3600" dirty="0"/>
              <a:t>Information retrieved for each commodity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533F2-9E50-42FF-951D-8729675A8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039" y="2083598"/>
            <a:ext cx="10972800" cy="3961038"/>
          </a:xfrm>
        </p:spPr>
        <p:txBody>
          <a:bodyPr/>
          <a:lstStyle/>
          <a:p>
            <a:r>
              <a:rPr lang="en-IE" sz="2000" dirty="0"/>
              <a:t>Outcome of official controls carried out by MSs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consignments imported into the Union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selected consignments for identity and physical checks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unfavourable control results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Percentage of unfavourable results</a:t>
            </a:r>
          </a:p>
          <a:p>
            <a:pPr>
              <a:spcAft>
                <a:spcPts val="600"/>
              </a:spcAft>
            </a:pPr>
            <a:r>
              <a:rPr lang="en-IE" sz="2000" dirty="0"/>
              <a:t>Notifications in Rapid Alert System for Food and feed (RASFF)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Not all non-compliances result in RASFF notifications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Exceedance of MRL might result in chronic exposure and thus in long-term risk – no RASFF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RASFF issued only when acute/short term intake as a risk for human health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Calculated with </a:t>
            </a:r>
            <a:r>
              <a:rPr lang="en-IE" sz="1600" dirty="0" err="1"/>
              <a:t>PRIMo</a:t>
            </a:r>
            <a:r>
              <a:rPr lang="en-IE" sz="1600" dirty="0"/>
              <a:t> (pesticide Residues Intake Model) developed by EFSA</a:t>
            </a:r>
          </a:p>
          <a:p>
            <a:r>
              <a:rPr lang="en-IE" sz="2000" dirty="0"/>
              <a:t>Trade volumes for concerned commodity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526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849B-2749-4C77-8676-D8BCEC62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42767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Reference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E8BC2-1EFA-451D-ACAD-F8066607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30757"/>
            <a:ext cx="10972800" cy="3384476"/>
          </a:xfrm>
        </p:spPr>
        <p:txBody>
          <a:bodyPr/>
          <a:lstStyle/>
          <a:p>
            <a:r>
              <a:rPr lang="en-IE" sz="2000" dirty="0"/>
              <a:t>Reference period for information collected for each commodity corresponds to full semester before a new review process is started:</a:t>
            </a:r>
          </a:p>
          <a:p>
            <a:pPr lvl="1">
              <a:spcAft>
                <a:spcPts val="600"/>
              </a:spcAft>
            </a:pPr>
            <a:r>
              <a:rPr lang="en-IE" sz="1800" dirty="0"/>
              <a:t>January to June (Semester 1 of year x)</a:t>
            </a:r>
          </a:p>
          <a:p>
            <a:pPr lvl="1"/>
            <a:r>
              <a:rPr lang="en-IE" sz="1800" dirty="0"/>
              <a:t>July to December (Semester 2 of year x-1)</a:t>
            </a:r>
          </a:p>
          <a:p>
            <a:r>
              <a:rPr lang="en-IE" sz="2000" dirty="0"/>
              <a:t>Information from several semesters may be taken into consideration to assess specific trends</a:t>
            </a:r>
          </a:p>
          <a:p>
            <a:r>
              <a:rPr lang="en-IE" sz="2000" dirty="0"/>
              <a:t>Several factors/ case-by-case (origin/ commodity/ hazard combination)</a:t>
            </a:r>
          </a:p>
        </p:txBody>
      </p:sp>
    </p:spTree>
    <p:extLst>
      <p:ext uri="{BB962C8B-B14F-4D97-AF65-F5344CB8AC3E}">
        <p14:creationId xmlns:p14="http://schemas.microsoft.com/office/powerpoint/2010/main" val="65541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1844</TotalTime>
  <Words>757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 Theme</vt:lpstr>
      <vt:lpstr>Import control measures on food of non-animal origin – CIR 2019/1793 - update</vt:lpstr>
      <vt:lpstr>Food and feed of non-animal origin subject to official controls upon entry into the Union Regulation (EU) 2019/1793</vt:lpstr>
      <vt:lpstr>Annex I – increased official controls</vt:lpstr>
      <vt:lpstr>Annex II - special conditions</vt:lpstr>
      <vt:lpstr>Listing of commodities</vt:lpstr>
      <vt:lpstr>Regular reviews of  Regulation (EU) 2019/1793</vt:lpstr>
      <vt:lpstr>Sources of information</vt:lpstr>
      <vt:lpstr>Information retrieved for each commodity</vt:lpstr>
      <vt:lpstr>Reference period</vt:lpstr>
      <vt:lpstr>Procedure</vt:lpstr>
      <vt:lpstr>Dried fruits and nuts – Annex I</vt:lpstr>
      <vt:lpstr>Dried fruits and nuts – Annex II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Ammendment of  Regulation (EU) 2019/1793</dc:title>
  <dc:creator>CELMS Ingus (SANTE)</dc:creator>
  <cp:lastModifiedBy>GUMBEL Tim (SANTE)</cp:lastModifiedBy>
  <cp:revision>89</cp:revision>
  <cp:lastPrinted>2022-04-05T07:06:37Z</cp:lastPrinted>
  <dcterms:created xsi:type="dcterms:W3CDTF">2021-10-15T07:31:02Z</dcterms:created>
  <dcterms:modified xsi:type="dcterms:W3CDTF">2023-04-12T16:07:02Z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2022-09-01T11:20:41Z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585b4ce8-ab80-41f1-8774-1ef1def0fce4</vt:lpwstr>
  </property>
  <property fmtid="{D5CDD505-2E9C-101B-9397-08002B2CF9AE}" pid="8" name="MSIP_Label_6bd9ddd1-4d20-43f6-abfa-fc3c07406f94_ContentBits">
    <vt:lpwstr>0</vt:lpwstr>
  </property>
</Properties>
</file>